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3"/>
  </p:notesMasterIdLst>
  <p:sldIdLst>
    <p:sldId id="468" r:id="rId2"/>
    <p:sldId id="636" r:id="rId3"/>
    <p:sldId id="308" r:id="rId4"/>
    <p:sldId id="520" r:id="rId5"/>
    <p:sldId id="642" r:id="rId6"/>
    <p:sldId id="637" r:id="rId7"/>
    <p:sldId id="640" r:id="rId8"/>
    <p:sldId id="638" r:id="rId9"/>
    <p:sldId id="639" r:id="rId10"/>
    <p:sldId id="643" r:id="rId11"/>
    <p:sldId id="455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rEavesXLModOT" panose="020B0603060502020204" charset="0"/>
      <p:regular r:id="rId18"/>
      <p:bold r:id="rId19"/>
      <p:italic r:id="rId20"/>
      <p:boldItalic r:id="rId21"/>
    </p:embeddedFont>
    <p:embeddedFont>
      <p:font typeface="Tw Cen MT" panose="020B0602020104020603" pitchFamily="34" charset="0"/>
      <p:regular r:id="rId22"/>
      <p:bold r:id="rId23"/>
      <p:italic r:id="rId24"/>
      <p:boldItalic r:id="rId25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7920"/>
    <a:srgbClr val="FF6C0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4C705B-8431-48C6-9561-146342849B32}" v="571" dt="2018-10-01T16:31:21.068"/>
    <p1510:client id="{EC8E8B89-CDD0-F285-9CFD-960B4B634DA5}" v="6" dt="2018-10-01T16:30:45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5E42F-8C32-498D-8B7A-DD6FEA6EAA1D}" type="datetimeFigureOut">
              <a:rPr lang="fr-FR" smtClean="0"/>
              <a:t>02/10/2018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8C563-1C19-420C-9FBE-E2C369D589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640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2001" cy="683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708" y="3042557"/>
            <a:ext cx="10091224" cy="2042914"/>
          </a:xfrm>
          <a:noFill/>
          <a:ln>
            <a:noFill/>
          </a:ln>
        </p:spPr>
        <p:txBody>
          <a:bodyPr anchor="b">
            <a:normAutofit/>
          </a:bodyPr>
          <a:lstStyle>
            <a:lvl1pPr marL="0" indent="0" algn="l">
              <a:defRPr sz="3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708" y="5338688"/>
            <a:ext cx="10091224" cy="868681"/>
          </a:xfrm>
        </p:spPr>
        <p:txBody>
          <a:bodyPr>
            <a:normAutofit/>
          </a:bodyPr>
          <a:lstStyle>
            <a:lvl1pPr marL="0" indent="0" algn="l">
              <a:buNone/>
              <a:defRPr sz="2400" cap="none" baseline="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cxnSp>
        <p:nvCxnSpPr>
          <p:cNvPr id="7" name="Connecteur droit 6"/>
          <p:cNvCxnSpPr>
            <a:cxnSpLocks/>
          </p:cNvCxnSpPr>
          <p:nvPr userDrawn="1"/>
        </p:nvCxnSpPr>
        <p:spPr>
          <a:xfrm>
            <a:off x="0" y="6837600"/>
            <a:ext cx="12192000" cy="0"/>
          </a:xfrm>
          <a:prstGeom prst="line">
            <a:avLst/>
          </a:prstGeom>
          <a:ln w="38100">
            <a:solidFill>
              <a:srgbClr val="FF6C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91C13B51-DD06-4742-9855-806436E997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0014" y="361002"/>
            <a:ext cx="3319142" cy="87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6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7383A">
              <a:alpha val="29804"/>
            </a:srgbClr>
          </a:solidFill>
          <a:ln>
            <a:noFill/>
          </a:ln>
        </p:spPr>
        <p:txBody>
          <a:bodyPr/>
          <a:lstStyle>
            <a:lvl1pPr>
              <a:defRPr b="1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231" y="1349829"/>
            <a:ext cx="11394842" cy="4961030"/>
          </a:xfrm>
        </p:spPr>
        <p:txBody>
          <a:bodyPr/>
          <a:lstStyle>
            <a:lvl1pPr marL="449263" indent="-449263">
              <a:buClr>
                <a:srgbClr val="FF6C09"/>
              </a:buClr>
              <a:buFont typeface="Wingdings" panose="05000000000000000000" pitchFamily="2" charset="2"/>
              <a:buChar char="§"/>
              <a:defRPr/>
            </a:lvl1pPr>
            <a:lvl2pPr marL="809625" indent="-352425">
              <a:buClr>
                <a:schemeClr val="tx1">
                  <a:lumMod val="95000"/>
                </a:schemeClr>
              </a:buClr>
              <a:buFont typeface="MrEavesXLModOT" panose="020B0603060502020204" pitchFamily="34" charset="0"/>
              <a:buChar char="–"/>
              <a:defRPr/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81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2413454"/>
            <a:ext cx="12344400" cy="2852737"/>
          </a:xfrm>
          <a:ln>
            <a:noFill/>
          </a:ln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93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96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>
            <a:cxnSpLocks/>
          </p:cNvCxnSpPr>
          <p:nvPr userDrawn="1"/>
        </p:nvCxnSpPr>
        <p:spPr>
          <a:xfrm>
            <a:off x="0" y="6837600"/>
            <a:ext cx="12192000" cy="0"/>
          </a:xfrm>
          <a:prstGeom prst="line">
            <a:avLst/>
          </a:prstGeom>
          <a:ln w="38100">
            <a:solidFill>
              <a:srgbClr val="FF6C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4002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98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738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510556"/>
            <a:ext cx="12192000" cy="31005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60961" y="284814"/>
            <a:ext cx="10206447" cy="684177"/>
          </a:xfrm>
          <a:prstGeom prst="rect">
            <a:avLst/>
          </a:prstGeom>
          <a:solidFill>
            <a:srgbClr val="37383A">
              <a:alpha val="30196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cxnSp>
        <p:nvCxnSpPr>
          <p:cNvPr id="59" name="Connecteur droit 58"/>
          <p:cNvCxnSpPr>
            <a:cxnSpLocks/>
          </p:cNvCxnSpPr>
          <p:nvPr userDrawn="1"/>
        </p:nvCxnSpPr>
        <p:spPr>
          <a:xfrm>
            <a:off x="0" y="6837600"/>
            <a:ext cx="12192000" cy="0"/>
          </a:xfrm>
          <a:prstGeom prst="line">
            <a:avLst/>
          </a:prstGeom>
          <a:ln w="38100">
            <a:solidFill>
              <a:srgbClr val="FF6C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4912" y="6543736"/>
            <a:ext cx="1462161" cy="24369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2231" y="1310185"/>
            <a:ext cx="11394842" cy="5000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539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 marL="358775" indent="0"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>
              <a:lumMod val="95000"/>
            </a:schemeClr>
          </a:solidFill>
          <a:latin typeface="MrEavesXLModOT" panose="020B0603060502020204" pitchFamily="34" charset="0"/>
          <a:ea typeface="+mj-ea"/>
          <a:cs typeface="+mj-cs"/>
        </a:defRPr>
      </a:lvl1pPr>
    </p:titleStyle>
    <p:bodyStyle>
      <a:lvl1pPr marL="449263" indent="-449263" algn="l" defTabSz="914400" rtl="0" eaLnBrk="1" latinLnBrk="0" hangingPunct="1">
        <a:lnSpc>
          <a:spcPct val="100000"/>
        </a:lnSpc>
        <a:spcBef>
          <a:spcPts val="1000"/>
        </a:spcBef>
        <a:buClr>
          <a:srgbClr val="FF6C09"/>
        </a:buClr>
        <a:buSzPct val="130000"/>
        <a:buFont typeface="Wingdings" panose="05000000000000000000" pitchFamily="2" charset="2"/>
        <a:buChar char="§"/>
        <a:defRPr sz="3200" kern="1200">
          <a:solidFill>
            <a:schemeClr val="tx1">
              <a:lumMod val="95000"/>
            </a:schemeClr>
          </a:solidFill>
          <a:latin typeface="MrEavesXLModOT" panose="020B0603060502020204" pitchFamily="34" charset="0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95000"/>
          </a:schemeClr>
        </a:buClr>
        <a:buSzPct val="125000"/>
        <a:buFont typeface="MrEavesXLModOT" panose="020B0603060502020204" pitchFamily="34" charset="0"/>
        <a:buChar char="–"/>
        <a:defRPr sz="2800" kern="1200">
          <a:solidFill>
            <a:schemeClr val="tx1">
              <a:lumMod val="95000"/>
            </a:schemeClr>
          </a:solidFill>
          <a:latin typeface="MrEavesXLModOT" panose="020B06030605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>
              <a:lumMod val="95000"/>
            </a:schemeClr>
          </a:solidFill>
          <a:latin typeface="MrEavesXLModOT" panose="020B06030605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>
              <a:lumMod val="95000"/>
            </a:schemeClr>
          </a:solidFill>
          <a:latin typeface="MrEavesXLModOT" panose="020B06030605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>
              <a:lumMod val="95000"/>
            </a:schemeClr>
          </a:solidFill>
          <a:latin typeface="MrEavesXLModOT" panose="020B06030605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10" Type="http://schemas.openxmlformats.org/officeDocument/2006/relationships/image" Target="../media/image35.jp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ndex/ClickHouse/issues/215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42D4517-8F16-9A48-B2F9-BFCE7C55C141}"/>
              </a:ext>
            </a:extLst>
          </p:cNvPr>
          <p:cNvSpPr txBox="1"/>
          <p:nvPr/>
        </p:nvSpPr>
        <p:spPr>
          <a:xfrm>
            <a:off x="11377353" y="6554905"/>
            <a:ext cx="81464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7200">
              <a:defRPr/>
            </a:pPr>
            <a:r>
              <a:rPr lang="fr-FR" sz="1000">
                <a:solidFill>
                  <a:srgbClr val="FFFFFF"/>
                </a:solidFill>
                <a:latin typeface="MrEavesXLModOT" panose="020B0603060502020204" pitchFamily="34" charset="0"/>
              </a:rPr>
              <a:t> Oct 2018</a:t>
            </a:r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rEavesXLModOT" panose="020B0603060502020204" pitchFamily="3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C10CCB8-ED28-431E-AFA9-6FE3F9133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708" y="3042557"/>
            <a:ext cx="10091224" cy="2042914"/>
          </a:xfrm>
        </p:spPr>
        <p:txBody>
          <a:bodyPr anchor="b"/>
          <a:lstStyle/>
          <a:p>
            <a:r>
              <a:rPr lang="en-US"/>
              <a:t>Storetail DataWarehouse Project</a:t>
            </a:r>
            <a:br>
              <a:rPr lang="en-US"/>
            </a:br>
            <a:r>
              <a:rPr lang="en-US" sz="2400"/>
              <a:t>Clickhouse Meetup</a:t>
            </a:r>
            <a:endParaRPr lang="en-US" sz="3200" noProof="0"/>
          </a:p>
        </p:txBody>
      </p:sp>
    </p:spTree>
    <p:extLst>
      <p:ext uri="{BB962C8B-B14F-4D97-AF65-F5344CB8AC3E}">
        <p14:creationId xmlns:p14="http://schemas.microsoft.com/office/powerpoint/2010/main" val="1596286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C0184-C739-474D-8451-90DBEFCF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STORETAIL: Wins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8F07A-B0AC-4B51-B093-F9D4D4DA3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48945" indent="-448945"/>
            <a:r>
              <a:rPr lang="en-US"/>
              <a:t>Now fully in production</a:t>
            </a:r>
          </a:p>
          <a:p>
            <a:pPr lvl="1"/>
            <a:r>
              <a:rPr lang="en-US"/>
              <a:t>ingesting - April 2018</a:t>
            </a:r>
          </a:p>
          <a:p>
            <a:pPr lvl="1"/>
            <a:r>
              <a:rPr lang="en-US"/>
              <a:t>Backend - Aug 2018</a:t>
            </a:r>
          </a:p>
          <a:p>
            <a:pPr marL="448945" indent="-448945"/>
            <a:r>
              <a:rPr lang="en-US"/>
              <a:t>Improved speed of reporting</a:t>
            </a:r>
          </a:p>
          <a:p>
            <a:pPr marL="448945" indent="-448945"/>
            <a:r>
              <a:rPr lang="en-US"/>
              <a:t>Handling better segmentation</a:t>
            </a:r>
          </a:p>
          <a:p>
            <a:pPr marL="448945" indent="-448945"/>
            <a:r>
              <a:rPr lang="en-US"/>
              <a:t>One source of data =&gt; less discrepency</a:t>
            </a:r>
          </a:p>
          <a:p>
            <a:pPr marL="448945" indent="-448945"/>
            <a:r>
              <a:rPr lang="en-US"/>
              <a:t>Lots of possibility in the future</a:t>
            </a:r>
          </a:p>
          <a:p>
            <a:pPr lvl="1">
              <a:buFont typeface="MrEavesXLModOT" panose="05000000000000000000" pitchFamily="2" charset="2"/>
              <a:buChar char="–"/>
            </a:pPr>
            <a:r>
              <a:rPr lang="en-US"/>
              <a:t>Using other engine of </a:t>
            </a:r>
            <a:r>
              <a:rPr lang="en-US" err="1"/>
              <a:t>mergeTree</a:t>
            </a:r>
            <a:r>
              <a:rPr lang="en-US"/>
              <a:t> table for specific usage</a:t>
            </a:r>
          </a:p>
          <a:p>
            <a:pPr lvl="1">
              <a:buFont typeface="MrEavesXLModOT" panose="05000000000000000000" pitchFamily="2" charset="2"/>
              <a:buChar char="–"/>
            </a:pPr>
            <a:endParaRPr lang="en-US"/>
          </a:p>
          <a:p>
            <a:pPr marL="448945" indent="-448945"/>
            <a:endParaRPr lang="en-US"/>
          </a:p>
          <a:p>
            <a:pPr lvl="1"/>
            <a:endParaRPr lang="en-US"/>
          </a:p>
          <a:p>
            <a:pPr marL="448945" indent="-44894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70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89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8C1A7B-2727-43EC-BF17-A5E60680A15D}"/>
              </a:ext>
            </a:extLst>
          </p:cNvPr>
          <p:cNvSpPr txBox="1"/>
          <p:nvPr/>
        </p:nvSpPr>
        <p:spPr>
          <a:xfrm>
            <a:off x="4724400" y="1870023"/>
            <a:ext cx="274320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>
                <a:solidFill>
                  <a:srgbClr val="000000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31156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BCEAF207-B436-444E-B196-0BBD032B3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7" y="3398273"/>
            <a:ext cx="891859" cy="28263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FCBB88A4-5600-459C-9EDD-8EB0A2463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891" y="4434944"/>
            <a:ext cx="1383961" cy="212917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50FC59AA-D9AB-4DD7-8471-3C1AB582A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37" y="3382681"/>
            <a:ext cx="1657525" cy="28260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EFAD0C4D-817E-46BA-A91F-4EA8F5E25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414" y="3745782"/>
            <a:ext cx="1589628" cy="79562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A2979DC-6FD8-4715-AB02-357951665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73" y="4491264"/>
            <a:ext cx="882285" cy="23492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F6127930-FF73-4973-9E2F-255EC9E809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76" y="4197374"/>
            <a:ext cx="584471" cy="48705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3C62EB73-0913-44D6-B827-2D1DEF96E5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712" y="3273124"/>
            <a:ext cx="488344" cy="440595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83D8CA94-43F9-4A5B-9DFE-C2B85FC8E4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7" y="3938485"/>
            <a:ext cx="1015621" cy="325823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00B23320-3A99-4F8D-BA84-25A7F06768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7" y="5457245"/>
            <a:ext cx="766899" cy="251419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A58237A3-7433-4948-A5CB-5B1C1B6679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169" y="5211171"/>
            <a:ext cx="820132" cy="476054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3B0A98AF-C6A7-4591-98A1-82F3AB3AAF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70" y="5005128"/>
            <a:ext cx="1243679" cy="213748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42424E2D-8EC8-46A9-9C2F-4A8FFFDD5B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42" y="4684433"/>
            <a:ext cx="1333005" cy="330128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14F45855-5F72-4C7E-9B60-04AFE7B207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398" y="5166491"/>
            <a:ext cx="1232664" cy="872527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EAA99A4E-D208-4F52-9FAD-9F0C79EEE11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10" y="5898808"/>
            <a:ext cx="1346765" cy="251047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16EB261-AD28-44CE-81E0-65C438EFE1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63" y="5945881"/>
            <a:ext cx="1248039" cy="15690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026ED96-4BAE-4590-8886-8B22E672F6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86" y="3209475"/>
            <a:ext cx="1275419" cy="53630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5E5D34E-890E-4463-BA11-D1DB36DAB0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02" y="3941661"/>
            <a:ext cx="1541660" cy="28589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8380A8E-50E8-4089-A9BB-5987F9C8B1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677" y="4242830"/>
            <a:ext cx="507426" cy="50742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61C7255-1C06-4985-A15D-8FB57896626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55" y="4909287"/>
            <a:ext cx="913271" cy="38704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6EFEB4D-128F-47F2-B6CE-6E4566934F5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57" y="5299565"/>
            <a:ext cx="1275342" cy="34631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0F30E64-9CB5-4C1B-87DA-FA52B2C9E42E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6" r="44356"/>
          <a:stretch/>
        </p:blipFill>
        <p:spPr>
          <a:xfrm>
            <a:off x="6942552" y="-250692"/>
            <a:ext cx="5255164" cy="620234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876AF6E-EE6F-5E45-B388-1F3AF728D10E}"/>
              </a:ext>
            </a:extLst>
          </p:cNvPr>
          <p:cNvSpPr txBox="1"/>
          <p:nvPr/>
        </p:nvSpPr>
        <p:spPr>
          <a:xfrm>
            <a:off x="5700892" y="5839667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Etc…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99FEA6FC-1D4A-4611-9BB5-60A564557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9290" y="284814"/>
            <a:ext cx="10206447" cy="684177"/>
          </a:xfrm>
        </p:spPr>
        <p:txBody>
          <a:bodyPr/>
          <a:lstStyle/>
          <a:p>
            <a:r>
              <a:rPr lang="fr-FR"/>
              <a:t>STORETAIL: RETAIL MEDIA AT SCALE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0DC36E-D1AD-48AB-BFD6-CE95A837EAF1}"/>
              </a:ext>
            </a:extLst>
          </p:cNvPr>
          <p:cNvSpPr txBox="1"/>
          <p:nvPr/>
        </p:nvSpPr>
        <p:spPr>
          <a:xfrm>
            <a:off x="460510" y="1221154"/>
            <a:ext cx="6291291" cy="1708160"/>
          </a:xfrm>
          <a:prstGeom prst="rect">
            <a:avLst/>
          </a:prstGeom>
          <a:solidFill>
            <a:srgbClr val="F2F2F2">
              <a:alpha val="45000"/>
            </a:srgbClr>
          </a:solidFill>
          <a:effectLst/>
        </p:spPr>
        <p:txBody>
          <a:bodyPr wrap="square" rtlCol="0" anchor="t">
            <a:spAutoFit/>
          </a:bodyPr>
          <a:lstStyle/>
          <a:p>
            <a:pPr marL="448945" indent="-448945">
              <a:spcBef>
                <a:spcPts val="1000"/>
              </a:spcBef>
              <a:buClr>
                <a:srgbClr val="FF6C09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</a:rPr>
              <a:t>Founded in 2014</a:t>
            </a:r>
          </a:p>
          <a:p>
            <a:pPr marL="448945" indent="-448945">
              <a:spcBef>
                <a:spcPts val="1000"/>
              </a:spcBef>
              <a:buClr>
                <a:srgbClr val="FF6C09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</a:rPr>
              <a:t>65 employees</a:t>
            </a:r>
          </a:p>
          <a:p>
            <a:pPr marL="448945" indent="-448945">
              <a:spcBef>
                <a:spcPts val="1000"/>
              </a:spcBef>
              <a:buClr>
                <a:srgbClr val="FF6C09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2000"/>
              <a:t>93% French E-Grocery players &amp; major Brands</a:t>
            </a:r>
            <a:endParaRPr lang="en-US" sz="2000">
              <a:latin typeface="MrEavesXLModOT" panose="020B0603060502020204" pitchFamily="34" charset="0"/>
            </a:endParaRPr>
          </a:p>
          <a:p>
            <a:pPr marL="448945" indent="-448945">
              <a:spcBef>
                <a:spcPts val="1000"/>
              </a:spcBef>
              <a:buClr>
                <a:srgbClr val="FF6C09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</a:rPr>
              <a:t>Recently acquired by Criteo</a:t>
            </a:r>
          </a:p>
        </p:txBody>
      </p:sp>
    </p:spTree>
    <p:extLst>
      <p:ext uri="{BB962C8B-B14F-4D97-AF65-F5344CB8AC3E}">
        <p14:creationId xmlns:p14="http://schemas.microsoft.com/office/powerpoint/2010/main" val="1070756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ce réservé du contenu 2"/>
          <p:cNvSpPr txBox="1">
            <a:spLocks/>
          </p:cNvSpPr>
          <p:nvPr/>
        </p:nvSpPr>
        <p:spPr>
          <a:xfrm>
            <a:off x="9526598" y="1088439"/>
            <a:ext cx="2066582" cy="2494631"/>
          </a:xfrm>
          <a:prstGeom prst="rect">
            <a:avLst/>
          </a:prstGeom>
          <a:solidFill>
            <a:srgbClr val="000000">
              <a:alpha val="50196"/>
            </a:srgbClr>
          </a:solidFill>
          <a:ln w="3175">
            <a:solidFill>
              <a:srgbClr val="FF6C09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449263" indent="-4492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6C09"/>
              </a:buClr>
              <a:buSzPct val="130000"/>
              <a:buFont typeface="Wingdings" panose="05000000000000000000" pitchFamily="2" charset="2"/>
              <a:buChar char="§"/>
              <a:defRPr sz="32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1pPr>
            <a:lvl2pPr marL="809625" indent="-352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95000"/>
                </a:schemeClr>
              </a:buClr>
              <a:buSzPct val="125000"/>
              <a:buFont typeface="MrEavesXLModOT" panose="020B0603060502020204" pitchFamily="34" charset="0"/>
              <a:buChar char="–"/>
              <a:defRPr sz="28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C09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MrEavesXLModOT" panose="020B06030605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C09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MrEavesXLModOT" panose="020B06030605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C09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MrEavesXLModOT" panose="020B06030605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C09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47920"/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Innovation is key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C09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Every quarter, we release new online merchandising solutions, mostly after discussion with our Retailer partners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357188" indent="1588"/>
            <a:r>
              <a:rPr lang="en-US">
                <a:solidFill>
                  <a:prstClr val="white">
                    <a:lumMod val="95000"/>
                  </a:prstClr>
                </a:solidFill>
              </a:rPr>
              <a:t>STORETAIL: e-commerce ads GALLERY</a:t>
            </a:r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803" y="1086784"/>
            <a:ext cx="2016000" cy="1243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4043" y="1086784"/>
            <a:ext cx="2016000" cy="124386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42" r="5250"/>
          <a:stretch/>
        </p:blipFill>
        <p:spPr>
          <a:xfrm>
            <a:off x="3668250" y="3858119"/>
            <a:ext cx="2016000" cy="1259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Espace réservé du contenu 2"/>
          <p:cNvSpPr txBox="1">
            <a:spLocks/>
          </p:cNvSpPr>
          <p:nvPr/>
        </p:nvSpPr>
        <p:spPr>
          <a:xfrm>
            <a:off x="705425" y="2442744"/>
            <a:ext cx="2016000" cy="251461"/>
          </a:xfrm>
          <a:prstGeom prst="rect">
            <a:avLst/>
          </a:prstGeom>
          <a:solidFill>
            <a:srgbClr val="000000">
              <a:alpha val="50196"/>
            </a:srgbClr>
          </a:solidFill>
          <a:ln w="3175">
            <a:solidFill>
              <a:srgbClr val="FF6C09"/>
            </a:solidFill>
          </a:ln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marL="449263" indent="-4492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6C09"/>
              </a:buClr>
              <a:buSzPct val="130000"/>
              <a:buFont typeface="Wingdings" panose="05000000000000000000" pitchFamily="2" charset="2"/>
              <a:buChar char="§"/>
              <a:defRPr sz="32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1pPr>
            <a:lvl2pPr marL="809625" indent="-352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95000"/>
                </a:schemeClr>
              </a:buClr>
              <a:buSzPct val="125000"/>
              <a:buFont typeface="MrEavesXLModOT" panose="020B0603060502020204" pitchFamily="34" charset="0"/>
              <a:buChar char="–"/>
              <a:defRPr sz="28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C09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Searchandising</a:t>
            </a:r>
          </a:p>
        </p:txBody>
      </p: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3673732" y="2442744"/>
            <a:ext cx="2016000" cy="251461"/>
          </a:xfrm>
          <a:prstGeom prst="rect">
            <a:avLst/>
          </a:prstGeom>
          <a:solidFill>
            <a:srgbClr val="000000">
              <a:alpha val="50196"/>
            </a:srgbClr>
          </a:solidFill>
          <a:ln w="3175">
            <a:solidFill>
              <a:srgbClr val="FF6C09"/>
            </a:solidFill>
          </a:ln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marL="449263" indent="-4492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6C09"/>
              </a:buClr>
              <a:buSzPct val="130000"/>
              <a:buFont typeface="Wingdings" panose="05000000000000000000" pitchFamily="2" charset="2"/>
              <a:buChar char="§"/>
              <a:defRPr sz="32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1pPr>
            <a:lvl2pPr marL="809625" indent="-352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95000"/>
                </a:schemeClr>
              </a:buClr>
              <a:buSzPct val="125000"/>
              <a:buFont typeface="MrEavesXLModOT" panose="020B0603060502020204" pitchFamily="34" charset="0"/>
              <a:buChar char="–"/>
              <a:defRPr sz="28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C09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Showcase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6504043" y="2442744"/>
            <a:ext cx="2016000" cy="251461"/>
          </a:xfrm>
          <a:prstGeom prst="rect">
            <a:avLst/>
          </a:prstGeom>
          <a:solidFill>
            <a:srgbClr val="000000">
              <a:alpha val="50196"/>
            </a:srgbClr>
          </a:solidFill>
          <a:ln w="3175">
            <a:solidFill>
              <a:srgbClr val="FF6C09"/>
            </a:solidFill>
          </a:ln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marL="449263" indent="-4492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6C09"/>
              </a:buClr>
              <a:buSzPct val="130000"/>
              <a:buFont typeface="Wingdings" panose="05000000000000000000" pitchFamily="2" charset="2"/>
              <a:buChar char="§"/>
              <a:defRPr sz="32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1pPr>
            <a:lvl2pPr marL="809625" indent="-352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95000"/>
                </a:schemeClr>
              </a:buClr>
              <a:buSzPct val="125000"/>
              <a:buFont typeface="MrEavesXLModOT" panose="020B0603060502020204" pitchFamily="34" charset="0"/>
              <a:buChar char="–"/>
              <a:defRPr sz="28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C09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Double product tile</a:t>
            </a:r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6500410" y="5246638"/>
            <a:ext cx="2016000" cy="251461"/>
          </a:xfrm>
          <a:prstGeom prst="rect">
            <a:avLst/>
          </a:prstGeom>
          <a:solidFill>
            <a:srgbClr val="000000">
              <a:alpha val="50196"/>
            </a:srgbClr>
          </a:solidFill>
          <a:ln w="3175">
            <a:solidFill>
              <a:srgbClr val="FF6C09"/>
            </a:solidFill>
          </a:ln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marL="449263" indent="-4492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6C09"/>
              </a:buClr>
              <a:buSzPct val="130000"/>
              <a:buFont typeface="Wingdings" panose="05000000000000000000" pitchFamily="2" charset="2"/>
              <a:buChar char="§"/>
              <a:defRPr sz="32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1pPr>
            <a:lvl2pPr marL="809625" indent="-352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95000"/>
                </a:schemeClr>
              </a:buClr>
              <a:buSzPct val="125000"/>
              <a:buFont typeface="MrEavesXLModOT" panose="020B0603060502020204" pitchFamily="34" charset="0"/>
              <a:buChar char="–"/>
              <a:defRPr sz="28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C09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Digital Shelf Barker</a:t>
            </a:r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703321" y="5246638"/>
            <a:ext cx="2016000" cy="251461"/>
          </a:xfrm>
          <a:prstGeom prst="rect">
            <a:avLst/>
          </a:prstGeom>
          <a:solidFill>
            <a:srgbClr val="000000">
              <a:alpha val="50196"/>
            </a:srgbClr>
          </a:solidFill>
          <a:ln w="3175">
            <a:solidFill>
              <a:srgbClr val="FF6C09"/>
            </a:solidFill>
          </a:ln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marL="449263" indent="-4492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6C09"/>
              </a:buClr>
              <a:buSzPct val="130000"/>
              <a:buFont typeface="Wingdings" panose="05000000000000000000" pitchFamily="2" charset="2"/>
              <a:buChar char="§"/>
              <a:defRPr sz="32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1pPr>
            <a:lvl2pPr marL="809625" indent="-352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95000"/>
                </a:schemeClr>
              </a:buClr>
              <a:buSzPct val="125000"/>
              <a:buFont typeface="MrEavesXLModOT" panose="020B0603060502020204" pitchFamily="34" charset="0"/>
              <a:buChar char="–"/>
              <a:defRPr sz="28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C09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E-Retail Native Ad</a:t>
            </a:r>
          </a:p>
        </p:txBody>
      </p:sp>
      <p:sp>
        <p:nvSpPr>
          <p:cNvPr id="21" name="Espace réservé du contenu 2"/>
          <p:cNvSpPr txBox="1">
            <a:spLocks/>
          </p:cNvSpPr>
          <p:nvPr/>
        </p:nvSpPr>
        <p:spPr>
          <a:xfrm>
            <a:off x="3668250" y="5246638"/>
            <a:ext cx="2016000" cy="251461"/>
          </a:xfrm>
          <a:prstGeom prst="rect">
            <a:avLst/>
          </a:prstGeom>
          <a:solidFill>
            <a:srgbClr val="000000">
              <a:alpha val="50196"/>
            </a:srgbClr>
          </a:solidFill>
          <a:ln w="3175">
            <a:solidFill>
              <a:srgbClr val="FF6C09"/>
            </a:solidFill>
          </a:ln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marL="449263" indent="-4492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6C09"/>
              </a:buClr>
              <a:buSzPct val="130000"/>
              <a:buFont typeface="Wingdings" panose="05000000000000000000" pitchFamily="2" charset="2"/>
              <a:buChar char="§"/>
              <a:defRPr sz="32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1pPr>
            <a:lvl2pPr marL="809625" indent="-352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95000"/>
                </a:schemeClr>
              </a:buClr>
              <a:buSzPct val="125000"/>
              <a:buFont typeface="MrEavesXLModOT" panose="020B0603060502020204" pitchFamily="34" charset="0"/>
              <a:buChar char="–"/>
              <a:defRPr sz="28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C09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Checkout</a:t>
            </a:r>
          </a:p>
        </p:txBody>
      </p:sp>
      <p:sp>
        <p:nvSpPr>
          <p:cNvPr id="23" name="Espace réservé du contenu 2"/>
          <p:cNvSpPr txBox="1">
            <a:spLocks/>
          </p:cNvSpPr>
          <p:nvPr/>
        </p:nvSpPr>
        <p:spPr>
          <a:xfrm>
            <a:off x="705425" y="2743198"/>
            <a:ext cx="2016000" cy="864000"/>
          </a:xfrm>
          <a:prstGeom prst="rect">
            <a:avLst/>
          </a:prstGeom>
          <a:solidFill>
            <a:srgbClr val="000000">
              <a:alpha val="50196"/>
            </a:srgbClr>
          </a:solidFill>
          <a:ln w="3175">
            <a:solidFill>
              <a:srgbClr val="FF6C09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449263" indent="-4492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6C09"/>
              </a:buClr>
              <a:buSzPct val="130000"/>
              <a:buFont typeface="Wingdings" panose="05000000000000000000" pitchFamily="2" charset="2"/>
              <a:buChar char="§"/>
              <a:defRPr sz="32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1pPr>
            <a:lvl2pPr marL="809625" indent="-352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95000"/>
                </a:schemeClr>
              </a:buClr>
              <a:buSzPct val="125000"/>
              <a:buFont typeface="MrEavesXLModOT" panose="020B0603060502020204" pitchFamily="34" charset="0"/>
              <a:buChar char="–"/>
              <a:defRPr sz="28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C09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Make sure to place your products as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6C09"/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1st result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on Search Result pages</a:t>
            </a:r>
          </a:p>
        </p:txBody>
      </p:sp>
      <p:sp>
        <p:nvSpPr>
          <p:cNvPr id="24" name="Espace réservé du contenu 2"/>
          <p:cNvSpPr txBox="1">
            <a:spLocks/>
          </p:cNvSpPr>
          <p:nvPr/>
        </p:nvSpPr>
        <p:spPr>
          <a:xfrm>
            <a:off x="3668250" y="2743198"/>
            <a:ext cx="2016000" cy="864000"/>
          </a:xfrm>
          <a:prstGeom prst="rect">
            <a:avLst/>
          </a:prstGeom>
          <a:solidFill>
            <a:srgbClr val="000000">
              <a:alpha val="50196"/>
            </a:srgbClr>
          </a:solidFill>
          <a:ln w="3175">
            <a:solidFill>
              <a:srgbClr val="FF6C09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449263" indent="-4492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6C09"/>
              </a:buClr>
              <a:buSzPct val="130000"/>
              <a:buFont typeface="Wingdings" panose="05000000000000000000" pitchFamily="2" charset="2"/>
              <a:buChar char="§"/>
              <a:defRPr sz="32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1pPr>
            <a:lvl2pPr marL="809625" indent="-352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95000"/>
                </a:schemeClr>
              </a:buClr>
              <a:buSzPct val="125000"/>
              <a:buFont typeface="MrEavesXLModOT" panose="020B0603060502020204" pitchFamily="34" charset="0"/>
              <a:buChar char="–"/>
              <a:defRPr sz="28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C09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Benefit from home pages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6C09"/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high impact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to showcase your range of products</a:t>
            </a:r>
          </a:p>
        </p:txBody>
      </p:sp>
      <p:sp>
        <p:nvSpPr>
          <p:cNvPr id="25" name="Espace réservé du contenu 2"/>
          <p:cNvSpPr txBox="1">
            <a:spLocks/>
          </p:cNvSpPr>
          <p:nvPr/>
        </p:nvSpPr>
        <p:spPr>
          <a:xfrm>
            <a:off x="6504043" y="2743198"/>
            <a:ext cx="2016000" cy="864000"/>
          </a:xfrm>
          <a:prstGeom prst="rect">
            <a:avLst/>
          </a:prstGeom>
          <a:solidFill>
            <a:srgbClr val="000000">
              <a:alpha val="50196"/>
            </a:srgbClr>
          </a:solidFill>
          <a:ln w="3175">
            <a:solidFill>
              <a:srgbClr val="FF6C09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449263" indent="-4492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6C09"/>
              </a:buClr>
              <a:buSzPct val="130000"/>
              <a:buFont typeface="Wingdings" panose="05000000000000000000" pitchFamily="2" charset="2"/>
              <a:buChar char="§"/>
              <a:defRPr sz="32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1pPr>
            <a:lvl2pPr marL="809625" indent="-352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95000"/>
                </a:schemeClr>
              </a:buClr>
              <a:buSzPct val="125000"/>
              <a:buFont typeface="MrEavesXLModOT" panose="020B0603060502020204" pitchFamily="34" charset="0"/>
              <a:buChar char="–"/>
              <a:defRPr sz="28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C09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Increase your sales by giving extra-visibility to your products with this native tile: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6C09"/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up to 5 products in 1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6500410" y="5545539"/>
            <a:ext cx="2016000" cy="864000"/>
          </a:xfrm>
          <a:prstGeom prst="rect">
            <a:avLst/>
          </a:prstGeom>
          <a:solidFill>
            <a:srgbClr val="000000">
              <a:alpha val="50196"/>
            </a:srgbClr>
          </a:solidFill>
          <a:ln w="3175">
            <a:solidFill>
              <a:srgbClr val="FF6C09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449263" indent="-4492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6C09"/>
              </a:buClr>
              <a:buSzPct val="130000"/>
              <a:buFont typeface="Wingdings" panose="05000000000000000000" pitchFamily="2" charset="2"/>
              <a:buChar char="§"/>
              <a:defRPr sz="32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1pPr>
            <a:lvl2pPr marL="809625" indent="-352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95000"/>
                </a:schemeClr>
              </a:buClr>
              <a:buSzPct val="125000"/>
              <a:buFont typeface="MrEavesXLModOT" panose="020B0603060502020204" pitchFamily="34" charset="0"/>
              <a:buChar char="–"/>
              <a:defRPr sz="28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C09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Boost your products’ visibility and recreate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47920"/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cross-sell purchase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 within list pages</a:t>
            </a:r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703321" y="5545539"/>
            <a:ext cx="2016000" cy="864000"/>
          </a:xfrm>
          <a:prstGeom prst="rect">
            <a:avLst/>
          </a:prstGeom>
          <a:solidFill>
            <a:srgbClr val="000000">
              <a:alpha val="50196"/>
            </a:srgbClr>
          </a:solidFill>
          <a:ln w="3175">
            <a:solidFill>
              <a:srgbClr val="FF6C09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449263" indent="-4492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6C09"/>
              </a:buClr>
              <a:buSzPct val="130000"/>
              <a:buFont typeface="Wingdings" panose="05000000000000000000" pitchFamily="2" charset="2"/>
              <a:buChar char="§"/>
              <a:defRPr sz="32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1pPr>
            <a:lvl2pPr marL="809625" indent="-352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95000"/>
                </a:schemeClr>
              </a:buClr>
              <a:buSzPct val="125000"/>
              <a:buFont typeface="MrEavesXLModOT" panose="020B0603060502020204" pitchFamily="34" charset="0"/>
              <a:buChar char="–"/>
              <a:defRPr sz="28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C09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Stand out from classic display banner ads by activating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6C09"/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integrated visibility directly into editorial content</a:t>
            </a:r>
          </a:p>
        </p:txBody>
      </p:sp>
      <p:sp>
        <p:nvSpPr>
          <p:cNvPr id="29" name="Espace réservé du contenu 2"/>
          <p:cNvSpPr txBox="1">
            <a:spLocks/>
          </p:cNvSpPr>
          <p:nvPr/>
        </p:nvSpPr>
        <p:spPr>
          <a:xfrm>
            <a:off x="3668250" y="5545539"/>
            <a:ext cx="2016000" cy="864000"/>
          </a:xfrm>
          <a:prstGeom prst="rect">
            <a:avLst/>
          </a:prstGeom>
          <a:solidFill>
            <a:srgbClr val="000000">
              <a:alpha val="50196"/>
            </a:srgbClr>
          </a:solidFill>
          <a:ln w="3175">
            <a:solidFill>
              <a:srgbClr val="FF6C09"/>
            </a:solidFill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449263" indent="-4492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6C09"/>
              </a:buClr>
              <a:buSzPct val="130000"/>
              <a:buFont typeface="Wingdings" panose="05000000000000000000" pitchFamily="2" charset="2"/>
              <a:buChar char="§"/>
              <a:defRPr sz="32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1pPr>
            <a:lvl2pPr marL="809625" indent="-352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95000"/>
                </a:schemeClr>
              </a:buClr>
              <a:buSzPct val="125000"/>
              <a:buFont typeface="MrEavesXLModOT" panose="020B0603060502020204" pitchFamily="34" charset="0"/>
              <a:buChar char="–"/>
              <a:defRPr sz="28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C09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Interact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6C09"/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just before the payment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. Suggest to shopper, products not seen during his shopping trip or  according to his basket</a:t>
            </a:r>
          </a:p>
        </p:txBody>
      </p:sp>
      <p:pic>
        <p:nvPicPr>
          <p:cNvPr id="32" name="Picture 2" descr="Afficher l'image d'orig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4512" y="1317706"/>
            <a:ext cx="733844" cy="73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410" y="3858118"/>
            <a:ext cx="2016000" cy="12593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910" y="3858119"/>
            <a:ext cx="2016000" cy="1261372"/>
          </a:xfrm>
          <a:prstGeom prst="rect">
            <a:avLst/>
          </a:prstGeom>
        </p:spPr>
      </p:pic>
      <p:sp>
        <p:nvSpPr>
          <p:cNvPr id="35" name="Espace réservé du contenu 2"/>
          <p:cNvSpPr txBox="1">
            <a:spLocks/>
          </p:cNvSpPr>
          <p:nvPr/>
        </p:nvSpPr>
        <p:spPr>
          <a:xfrm>
            <a:off x="9519422" y="3910383"/>
            <a:ext cx="2032696" cy="2499156"/>
          </a:xfrm>
          <a:prstGeom prst="rect">
            <a:avLst/>
          </a:prstGeom>
          <a:solidFill>
            <a:srgbClr val="000000">
              <a:alpha val="50196"/>
            </a:srgbClr>
          </a:solidFill>
          <a:ln w="3175">
            <a:solidFill>
              <a:srgbClr val="FF6C09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449263" indent="-4492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6C09"/>
              </a:buClr>
              <a:buSzPct val="130000"/>
              <a:buFont typeface="Wingdings" panose="05000000000000000000" pitchFamily="2" charset="2"/>
              <a:buChar char="§"/>
              <a:defRPr sz="32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1pPr>
            <a:lvl2pPr marL="809625" indent="-352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95000"/>
                </a:schemeClr>
              </a:buClr>
              <a:buSzPct val="125000"/>
              <a:buFont typeface="MrEavesXLModOT" panose="020B0603060502020204" pitchFamily="34" charset="0"/>
              <a:buChar char="–"/>
              <a:defRPr sz="28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C09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MrEavesXLModOT" panose="020B06030605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C09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MrEavesXLModOT" panose="020B06030605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C09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MrEavesXLModOT" panose="020B06030605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C09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b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47920"/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47920"/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Flexible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C09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CACACA"/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a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47920"/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centralized campaign management system: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CACACA"/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+mn-cs"/>
              </a:rPr>
              <a:t>Manage all your existing formats - including IAB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47920"/>
              </a:solidFill>
              <a:effectLst/>
              <a:uLnTx/>
              <a:uFillTx/>
              <a:latin typeface="MrEavesXLModOT" panose="020B0603060502020204" pitchFamily="34" charset="0"/>
              <a:ea typeface="+mn-ea"/>
              <a:cs typeface="+mn-cs"/>
            </a:endParaRPr>
          </a:p>
        </p:txBody>
      </p:sp>
      <p:pic>
        <p:nvPicPr>
          <p:cNvPr id="37" name="Image 7" descr="Coche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9177" y="4136413"/>
            <a:ext cx="888749" cy="981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82C1FF75-03F8-4C5A-ABE5-418A1C3204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0"/>
          <a:stretch/>
        </p:blipFill>
        <p:spPr>
          <a:xfrm>
            <a:off x="3677110" y="1016432"/>
            <a:ext cx="2007140" cy="138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4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" panose="020F0502020204030204" pitchFamily="34" charset="0"/>
              </a:rPr>
              <a:t>Storetail</a:t>
            </a:r>
            <a:r>
              <a:rPr lang="en-US">
                <a:cs typeface="Calibri" panose="020F0502020204030204" pitchFamily="34" charset="0"/>
              </a:rPr>
              <a:t>: suite for retailers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2231" y="3385489"/>
            <a:ext cx="2852463" cy="118651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>
                <a:cs typeface="Calibri" panose="020F0502020204030204" pitchFamily="34" charset="0"/>
              </a:rPr>
              <a:t>PREMIUM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17" y="2115200"/>
            <a:ext cx="1270289" cy="1270289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3264692" y="3385489"/>
            <a:ext cx="2852463" cy="1186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49263" indent="-4492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6C09"/>
              </a:buClr>
              <a:buSzPct val="130000"/>
              <a:buFont typeface="Wingdings" panose="05000000000000000000" pitchFamily="2" charset="2"/>
              <a:buChar char="§"/>
              <a:defRPr sz="32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1pPr>
            <a:lvl2pPr marL="809625" indent="-352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95000"/>
                </a:schemeClr>
              </a:buClr>
              <a:buSzPct val="125000"/>
              <a:buFont typeface="MrEavesXLModOT" panose="020B0603060502020204" pitchFamily="34" charset="0"/>
              <a:buChar char="–"/>
              <a:defRPr sz="28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C09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Calibri" panose="020F0502020204030204" pitchFamily="34" charset="0"/>
              </a:rPr>
              <a:t>PRIVATE MARKETPLACE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6117153" y="3385489"/>
            <a:ext cx="2852463" cy="1186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49263" indent="-4492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6C09"/>
              </a:buClr>
              <a:buSzPct val="130000"/>
              <a:buFont typeface="Wingdings" panose="05000000000000000000" pitchFamily="2" charset="2"/>
              <a:buChar char="§"/>
              <a:defRPr sz="32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1pPr>
            <a:lvl2pPr marL="809625" indent="-352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95000"/>
                </a:schemeClr>
              </a:buClr>
              <a:buSzPct val="125000"/>
              <a:buFont typeface="MrEavesXLModOT" panose="020B0603060502020204" pitchFamily="34" charset="0"/>
              <a:buChar char="–"/>
              <a:defRPr sz="28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C09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Calibri" panose="020F0502020204030204" pitchFamily="34" charset="0"/>
              </a:rPr>
              <a:t>AUDIENCE EXTENSION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8969612" y="3385489"/>
            <a:ext cx="2852463" cy="1186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49263" indent="-4492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6C09"/>
              </a:buClr>
              <a:buSzPct val="130000"/>
              <a:buFont typeface="Wingdings" panose="05000000000000000000" pitchFamily="2" charset="2"/>
              <a:buChar char="§"/>
              <a:defRPr sz="32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1pPr>
            <a:lvl2pPr marL="809625" indent="-352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95000"/>
                </a:schemeClr>
              </a:buClr>
              <a:buSzPct val="125000"/>
              <a:buFont typeface="MrEavesXLModOT" panose="020B0603060502020204" pitchFamily="34" charset="0"/>
              <a:buChar char="–"/>
              <a:defRPr sz="28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C09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Calibri" panose="020F0502020204030204" pitchFamily="34" charset="0"/>
              </a:rPr>
              <a:t>SELF PROMOTION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197" y="2115200"/>
            <a:ext cx="1270289" cy="12702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654" y="2115200"/>
            <a:ext cx="1270289" cy="127028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111" y="2115200"/>
            <a:ext cx="1270289" cy="1270289"/>
          </a:xfrm>
          <a:prstGeom prst="rect">
            <a:avLst/>
          </a:prstGeom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412231" y="5208731"/>
            <a:ext cx="11409844" cy="1186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49263" indent="-4492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6C09"/>
              </a:buClr>
              <a:buSzPct val="130000"/>
              <a:buFont typeface="Wingdings" panose="05000000000000000000" pitchFamily="2" charset="2"/>
              <a:buChar char="§"/>
              <a:defRPr sz="32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1pPr>
            <a:lvl2pPr marL="809625" indent="-352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95000"/>
                </a:schemeClr>
              </a:buClr>
              <a:buSzPct val="125000"/>
              <a:buFont typeface="MrEavesXLModOT" panose="020B0603060502020204" pitchFamily="34" charset="0"/>
              <a:buChar char="–"/>
              <a:defRPr sz="28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C09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Calibri" panose="020F0502020204030204" pitchFamily="34" charset="0"/>
              </a:rPr>
              <a:t>Compatible with all major CMS on the market + other DSP/SSP &amp; DMP Platforms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C09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rEavesXLModOT" panose="020B0603060502020204" pitchFamily="34" charset="0"/>
                <a:ea typeface="+mn-ea"/>
                <a:cs typeface="Calibri" panose="020F0502020204030204" pitchFamily="34" charset="0"/>
              </a:rPr>
              <a:t>100% proprietary technology</a:t>
            </a:r>
          </a:p>
        </p:txBody>
      </p:sp>
    </p:spTree>
    <p:extLst>
      <p:ext uri="{BB962C8B-B14F-4D97-AF65-F5344CB8AC3E}">
        <p14:creationId xmlns:p14="http://schemas.microsoft.com/office/powerpoint/2010/main" val="4097683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CC260-94A2-48CC-B26A-736E08D41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961" y="284814"/>
            <a:ext cx="10206447" cy="684177"/>
          </a:xfrm>
        </p:spPr>
        <p:txBody>
          <a:bodyPr/>
          <a:lstStyle/>
          <a:p>
            <a:r>
              <a:rPr lang="fr-FR"/>
              <a:t>STORETAIL: In Numbers</a:t>
            </a:r>
            <a:endParaRPr lang="en-US" b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0F9DF4E-BDBB-4D0E-8CDD-9EBA13D8A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376" y="1699540"/>
            <a:ext cx="1445248" cy="1445248"/>
          </a:xfrm>
          <a:prstGeom prst="rect">
            <a:avLst/>
          </a:prstGeom>
        </p:spPr>
      </p:pic>
      <p:pic>
        <p:nvPicPr>
          <p:cNvPr id="6" name="Picture 6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C54E885A-373C-4F4E-B2FA-A679BBA98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456" y="1464565"/>
            <a:ext cx="1769625" cy="1769625"/>
          </a:xfrm>
          <a:prstGeom prst="rect">
            <a:avLst/>
          </a:prstGeom>
          <a:noFill/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F8F3B4D-2943-4DC1-A717-C1313E465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109" y="1559640"/>
            <a:ext cx="1585148" cy="15851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F91C93-3B58-49C9-A1E5-6D90E5F4D90F}"/>
              </a:ext>
            </a:extLst>
          </p:cNvPr>
          <p:cNvSpPr txBox="1"/>
          <p:nvPr/>
        </p:nvSpPr>
        <p:spPr>
          <a:xfrm>
            <a:off x="725274" y="3450074"/>
            <a:ext cx="3043988" cy="113877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latin typeface="MrEavesXLModOT" panose="020B0603060502020204" charset="0"/>
              </a:rPr>
              <a:t>~40 millions </a:t>
            </a:r>
            <a:r>
              <a:rPr lang="en-US" sz="2800">
                <a:latin typeface="MrEavesXLModOT" panose="020B0603060502020204" charset="0"/>
              </a:rPr>
              <a:t>events/day</a:t>
            </a:r>
            <a:endParaRPr lang="en-US" sz="4000">
              <a:latin typeface="MrEavesXLModOT" panose="020B06030605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7E780-5E60-417E-B7EE-05766D411726}"/>
              </a:ext>
            </a:extLst>
          </p:cNvPr>
          <p:cNvSpPr txBox="1"/>
          <p:nvPr/>
        </p:nvSpPr>
        <p:spPr>
          <a:xfrm>
            <a:off x="4585756" y="3450074"/>
            <a:ext cx="3043988" cy="141577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latin typeface="MrEavesXLModOT" panose="020B0603060502020204" charset="0"/>
              </a:rPr>
              <a:t>+10 Billions</a:t>
            </a:r>
            <a:br>
              <a:rPr lang="en-US" sz="4000" b="1">
                <a:latin typeface="MrEavesXLModOT" panose="020B0603060502020204" charset="0"/>
              </a:rPr>
            </a:br>
            <a:r>
              <a:rPr lang="en-US" sz="2800">
                <a:latin typeface="MrEavesXLModOT" panose="020B0603060502020204" charset="0"/>
              </a:rPr>
              <a:t>events to date</a:t>
            </a:r>
            <a:r>
              <a:rPr lang="en-US" sz="2800" b="1">
                <a:latin typeface="MrEavesXLModOT" panose="020B0603060502020204" charset="0"/>
              </a:rPr>
              <a:t> </a:t>
            </a:r>
            <a:br>
              <a:rPr lang="en-US" sz="2800" b="1">
                <a:latin typeface="MrEavesXLModOT" panose="020B0603060502020204" charset="0"/>
              </a:rPr>
            </a:br>
            <a:endParaRPr lang="en-US">
              <a:latin typeface="MrEavesXLModOT" panose="020B06030605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1D6F7B-F29A-4224-819F-CD508238B75F}"/>
              </a:ext>
            </a:extLst>
          </p:cNvPr>
          <p:cNvSpPr txBox="1"/>
          <p:nvPr/>
        </p:nvSpPr>
        <p:spPr>
          <a:xfrm>
            <a:off x="8475969" y="3450074"/>
            <a:ext cx="3043988" cy="113877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latin typeface="MrEavesXLModOT" panose="020B0603060502020204" charset="0"/>
              </a:rPr>
              <a:t>x2 Growth</a:t>
            </a:r>
          </a:p>
          <a:p>
            <a:pPr algn="ctr"/>
            <a:r>
              <a:rPr lang="en-US" sz="2800">
                <a:latin typeface="MrEavesXLModOT" panose="020B0603060502020204" charset="0"/>
              </a:rPr>
              <a:t>year over year</a:t>
            </a:r>
          </a:p>
        </p:txBody>
      </p:sp>
    </p:spTree>
    <p:extLst>
      <p:ext uri="{BB962C8B-B14F-4D97-AF65-F5344CB8AC3E}">
        <p14:creationId xmlns:p14="http://schemas.microsoft.com/office/powerpoint/2010/main" val="114490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37F0CF2-E250-460B-9E08-394FCC26609D}"/>
              </a:ext>
            </a:extLst>
          </p:cNvPr>
          <p:cNvSpPr/>
          <p:nvPr/>
        </p:nvSpPr>
        <p:spPr>
          <a:xfrm>
            <a:off x="9516723" y="4726117"/>
            <a:ext cx="1526498" cy="633335"/>
          </a:xfrm>
          <a:prstGeom prst="roundRect">
            <a:avLst/>
          </a:prstGeom>
          <a:solidFill>
            <a:srgbClr val="F4792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MemSQL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0E7E10-3C93-4A6A-86FE-CA638768F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961" y="284814"/>
            <a:ext cx="10206447" cy="684177"/>
          </a:xfrm>
        </p:spPr>
        <p:txBody>
          <a:bodyPr>
            <a:normAutofit/>
          </a:bodyPr>
          <a:lstStyle/>
          <a:p>
            <a:r>
              <a:rPr lang="en-US"/>
              <a:t>STORETAIL: Why a new Data-Warehouse?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2F70C-BA2A-460D-B0B1-4360DB3A2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31" y="1349829"/>
            <a:ext cx="11394842" cy="49610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48945" indent="-448945"/>
            <a:r>
              <a:rPr lang="en-US" dirty="0"/>
              <a:t>Replacing our tracking log storage</a:t>
            </a:r>
          </a:p>
          <a:p>
            <a:pPr marL="448945" indent="-448945"/>
            <a:r>
              <a:rPr lang="en-US" dirty="0"/>
              <a:t>ELK</a:t>
            </a:r>
          </a:p>
          <a:p>
            <a:pPr lvl="1">
              <a:buFont typeface="MrEavesXLModOT" panose="05000000000000000000" pitchFamily="2" charset="2"/>
              <a:buChar char="–"/>
            </a:pPr>
            <a:r>
              <a:rPr lang="en-US" dirty="0"/>
              <a:t># Elasticsearch node </a:t>
            </a:r>
          </a:p>
          <a:p>
            <a:pPr lvl="1">
              <a:buFont typeface="MrEavesXLModOT" panose="05000000000000000000" pitchFamily="2" charset="2"/>
              <a:buChar char="–"/>
            </a:pPr>
            <a:r>
              <a:rPr lang="en-US" dirty="0"/>
              <a:t>Performance</a:t>
            </a:r>
          </a:p>
          <a:p>
            <a:pPr marL="448945" indent="-448945"/>
            <a:r>
              <a:rPr lang="en-US" err="1"/>
              <a:t>Memsql</a:t>
            </a:r>
            <a:endParaRPr lang="en-US"/>
          </a:p>
          <a:p>
            <a:pPr lvl="1"/>
            <a:r>
              <a:rPr lang="en-US" dirty="0"/>
              <a:t>No nested data type =&gt; denormalization</a:t>
            </a:r>
          </a:p>
          <a:p>
            <a:pPr lvl="1"/>
            <a:r>
              <a:rPr lang="en-US" dirty="0" err="1"/>
              <a:t>Licence</a:t>
            </a:r>
            <a:r>
              <a:rPr lang="en-US" dirty="0"/>
              <a:t> for HA</a:t>
            </a:r>
            <a:endParaRPr lang="en-US"/>
          </a:p>
          <a:p>
            <a:pPr marL="448945" indent="-448945"/>
            <a:r>
              <a:rPr lang="en-US" dirty="0"/>
              <a:t>Expected new usage in the product</a:t>
            </a:r>
          </a:p>
          <a:p>
            <a:pPr marL="448945" indent="-448945"/>
            <a:endParaRPr lang="en-US"/>
          </a:p>
          <a:p>
            <a:pPr marL="448945" indent="-448945"/>
            <a:endParaRPr lang="en-US"/>
          </a:p>
          <a:p>
            <a:pPr marL="448945" indent="-448945"/>
            <a:endParaRPr lang="en-US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C7C10592-7843-4C07-8928-ED117E3B6AD7}"/>
              </a:ext>
            </a:extLst>
          </p:cNvPr>
          <p:cNvSpPr/>
          <p:nvPr/>
        </p:nvSpPr>
        <p:spPr>
          <a:xfrm rot="2280000">
            <a:off x="4329707" y="2636596"/>
            <a:ext cx="184829" cy="378803"/>
          </a:xfrm>
          <a:prstGeom prst="upArrow">
            <a:avLst/>
          </a:prstGeom>
          <a:solidFill>
            <a:srgbClr val="F4792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04D9AF60-85F5-47D6-A74F-1B9BE235878A}"/>
              </a:ext>
            </a:extLst>
          </p:cNvPr>
          <p:cNvSpPr/>
          <p:nvPr/>
        </p:nvSpPr>
        <p:spPr>
          <a:xfrm rot="8340000">
            <a:off x="3295448" y="3128030"/>
            <a:ext cx="178583" cy="403786"/>
          </a:xfrm>
          <a:prstGeom prst="upArrow">
            <a:avLst/>
          </a:prstGeom>
          <a:solidFill>
            <a:srgbClr val="F4792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789A5A-4686-4F07-BA9C-84D5FA01CE92}"/>
              </a:ext>
            </a:extLst>
          </p:cNvPr>
          <p:cNvSpPr/>
          <p:nvPr/>
        </p:nvSpPr>
        <p:spPr>
          <a:xfrm>
            <a:off x="9517505" y="1822554"/>
            <a:ext cx="1526498" cy="633335"/>
          </a:xfrm>
          <a:prstGeom prst="roundRect">
            <a:avLst/>
          </a:prstGeom>
          <a:solidFill>
            <a:srgbClr val="F4792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Log-Collector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789A5A-4686-4F07-BA9C-84D5FA01CE92}"/>
              </a:ext>
            </a:extLst>
          </p:cNvPr>
          <p:cNvSpPr/>
          <p:nvPr/>
        </p:nvSpPr>
        <p:spPr>
          <a:xfrm>
            <a:off x="9516724" y="3227101"/>
            <a:ext cx="1526498" cy="633335"/>
          </a:xfrm>
          <a:prstGeom prst="roundRect">
            <a:avLst/>
          </a:prstGeom>
          <a:solidFill>
            <a:srgbClr val="F4792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Elasticsearch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ADD7704-A484-4467-9E26-0C758B742D68}"/>
              </a:ext>
            </a:extLst>
          </p:cNvPr>
          <p:cNvSpPr/>
          <p:nvPr/>
        </p:nvSpPr>
        <p:spPr>
          <a:xfrm>
            <a:off x="10175847" y="2321450"/>
            <a:ext cx="259780" cy="978408"/>
          </a:xfrm>
          <a:prstGeom prst="downArrow">
            <a:avLst/>
          </a:prstGeom>
          <a:solidFill>
            <a:srgbClr val="F4792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FC0B21BA-3EA3-456A-98E9-F283DBAF696B}"/>
              </a:ext>
            </a:extLst>
          </p:cNvPr>
          <p:cNvSpPr/>
          <p:nvPr/>
        </p:nvSpPr>
        <p:spPr>
          <a:xfrm>
            <a:off x="10175845" y="3820467"/>
            <a:ext cx="259780" cy="978408"/>
          </a:xfrm>
          <a:prstGeom prst="downArrow">
            <a:avLst/>
          </a:prstGeom>
          <a:solidFill>
            <a:srgbClr val="F4792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BC0E48-0395-47C1-8C0F-AA9C18DCB463}"/>
              </a:ext>
            </a:extLst>
          </p:cNvPr>
          <p:cNvSpPr txBox="1"/>
          <p:nvPr/>
        </p:nvSpPr>
        <p:spPr>
          <a:xfrm>
            <a:off x="10282518" y="4119282"/>
            <a:ext cx="129604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batch/day</a:t>
            </a:r>
          </a:p>
        </p:txBody>
      </p:sp>
    </p:spTree>
    <p:extLst>
      <p:ext uri="{BB962C8B-B14F-4D97-AF65-F5344CB8AC3E}">
        <p14:creationId xmlns:p14="http://schemas.microsoft.com/office/powerpoint/2010/main" val="2479529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F3F07-A5F1-46CD-8944-FE32FC7F2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STORETAIL: </a:t>
            </a:r>
            <a:r>
              <a:rPr lang="en-US" err="1"/>
              <a:t>Poc</a:t>
            </a:r>
            <a:r>
              <a:rPr lang="en-US"/>
              <a:t> – Jan 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1E09F-969C-4040-8D75-8F70F8E2D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31" y="1349829"/>
            <a:ext cx="5281987" cy="49610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48945" indent="-448945"/>
            <a:r>
              <a:rPr lang="en-US"/>
              <a:t>Druid</a:t>
            </a:r>
          </a:p>
          <a:p>
            <a:pPr lvl="1">
              <a:buFont typeface="MrEavesXLModOT" panose="05000000000000000000" pitchFamily="2" charset="2"/>
            </a:pPr>
            <a:r>
              <a:rPr lang="en-US"/>
              <a:t>Only keep aggregation</a:t>
            </a:r>
          </a:p>
          <a:p>
            <a:pPr lvl="1">
              <a:buFont typeface="MrEavesXLModOT" panose="05000000000000000000" pitchFamily="2" charset="2"/>
            </a:pPr>
            <a:r>
              <a:rPr lang="en-US"/>
              <a:t>Ops complexity</a:t>
            </a:r>
          </a:p>
          <a:p>
            <a:pPr lvl="1">
              <a:buFont typeface="MrEavesXLModOT" panose="05000000000000000000" pitchFamily="2" charset="2"/>
            </a:pPr>
            <a:endParaRPr lang="en-US"/>
          </a:p>
          <a:p>
            <a:pPr marL="448945" indent="-448945"/>
            <a:r>
              <a:rPr lang="en-US"/>
              <a:t>Hadoop (HDP)</a:t>
            </a:r>
          </a:p>
          <a:p>
            <a:pPr lvl="1"/>
            <a:r>
              <a:rPr lang="en-US"/>
              <a:t>5-10TB isn't really big-data</a:t>
            </a:r>
          </a:p>
          <a:p>
            <a:pPr lvl="1"/>
            <a:r>
              <a:rPr lang="en-US"/>
              <a:t>Forget sub-second query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791C9C-1133-4F85-9F9C-FB241FE44B4D}"/>
              </a:ext>
            </a:extLst>
          </p:cNvPr>
          <p:cNvSpPr txBox="1">
            <a:spLocks/>
          </p:cNvSpPr>
          <p:nvPr/>
        </p:nvSpPr>
        <p:spPr>
          <a:xfrm>
            <a:off x="6186054" y="1349829"/>
            <a:ext cx="8149473" cy="496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49263" indent="-4492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6C09"/>
              </a:buClr>
              <a:buSzPct val="130000"/>
              <a:buFont typeface="Wingdings" panose="05000000000000000000" pitchFamily="2" charset="2"/>
              <a:buChar char="§"/>
              <a:defRPr sz="32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1pPr>
            <a:lvl2pPr marL="809625" indent="-352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95000"/>
                </a:schemeClr>
              </a:buClr>
              <a:buSzPct val="125000"/>
              <a:buFont typeface="MrEavesXLModOT" panose="020B0603060502020204" pitchFamily="34" charset="0"/>
              <a:buChar char="–"/>
              <a:defRPr sz="28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MrEavesXLModOT" panose="020B06030605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8945" indent="-448945"/>
            <a:r>
              <a:rPr lang="en-US" err="1"/>
              <a:t>Citus</a:t>
            </a:r>
            <a:endParaRPr lang="en-US"/>
          </a:p>
          <a:p>
            <a:pPr lvl="1"/>
            <a:r>
              <a:rPr lang="en-US"/>
              <a:t>Less performance</a:t>
            </a:r>
          </a:p>
          <a:p>
            <a:pPr marL="457200" lvl="1" indent="0">
              <a:buNone/>
            </a:pPr>
            <a:r>
              <a:rPr lang="en-US"/>
              <a:t> </a:t>
            </a:r>
          </a:p>
          <a:p>
            <a:pPr marL="448945" indent="-448945"/>
            <a:r>
              <a:rPr lang="en-US"/>
              <a:t>Couchbase</a:t>
            </a:r>
          </a:p>
          <a:p>
            <a:pPr lvl="1"/>
            <a:r>
              <a:rPr lang="en-US"/>
              <a:t>Data isolation impossible</a:t>
            </a:r>
          </a:p>
          <a:p>
            <a:pPr lvl="1"/>
            <a:r>
              <a:rPr lang="en-US"/>
              <a:t>Key/Value oriented</a:t>
            </a:r>
          </a:p>
          <a:p>
            <a:pPr lvl="1"/>
            <a:endParaRPr lang="en-US"/>
          </a:p>
          <a:p>
            <a:pPr marL="448945" indent="-448945"/>
            <a:r>
              <a:rPr lang="en-US" err="1"/>
              <a:t>ClickHouse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65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890FA-1A20-4978-82B4-93512DFAB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STORETAIL: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E8CF2-CB32-4967-9587-4AF980EE1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48945" indent="-448945"/>
            <a:r>
              <a:rPr lang="en-US"/>
              <a:t>Streaming architecture</a:t>
            </a:r>
          </a:p>
          <a:p>
            <a:pPr lvl="1"/>
            <a:r>
              <a:rPr lang="en-US"/>
              <a:t>Kafka =&gt; </a:t>
            </a:r>
            <a:r>
              <a:rPr lang="en-US" err="1"/>
              <a:t>ClickHouse</a:t>
            </a:r>
            <a:endParaRPr lang="en-US"/>
          </a:p>
          <a:p>
            <a:pPr lvl="1"/>
            <a:r>
              <a:rPr lang="en-US"/>
              <a:t>Develop a </a:t>
            </a:r>
            <a:r>
              <a:rPr lang="en-US" err="1"/>
              <a:t>scala</a:t>
            </a:r>
            <a:r>
              <a:rPr lang="en-US"/>
              <a:t> inserter from Kafka to </a:t>
            </a:r>
            <a:r>
              <a:rPr lang="en-US" err="1"/>
              <a:t>ClickHouse</a:t>
            </a:r>
            <a:endParaRPr lang="en-US"/>
          </a:p>
          <a:p>
            <a:pPr marL="448945" indent="-448945"/>
            <a:r>
              <a:rPr lang="en-US" err="1"/>
              <a:t>ClickHouse</a:t>
            </a:r>
            <a:r>
              <a:rPr lang="en-US"/>
              <a:t> cluster</a:t>
            </a:r>
          </a:p>
          <a:p>
            <a:pPr lvl="1"/>
            <a:r>
              <a:rPr lang="en-US"/>
              <a:t>6 nodes, 3 shard, replication factor of 2 =&gt;  3 soon</a:t>
            </a:r>
          </a:p>
          <a:p>
            <a:pPr lvl="1"/>
            <a:r>
              <a:rPr lang="en-US"/>
              <a:t>Separate database by retailer</a:t>
            </a:r>
          </a:p>
          <a:p>
            <a:pPr lvl="1"/>
            <a:r>
              <a:rPr lang="en-US"/>
              <a:t>One table in </a:t>
            </a:r>
            <a:r>
              <a:rPr lang="en-US" err="1"/>
              <a:t>MergeTree</a:t>
            </a:r>
            <a:endParaRPr lang="en-US"/>
          </a:p>
          <a:p>
            <a:pPr marL="448945" indent="-448945"/>
            <a:r>
              <a:rPr lang="en-US"/>
              <a:t>Backend</a:t>
            </a:r>
          </a:p>
          <a:p>
            <a:pPr lvl="1"/>
            <a:r>
              <a:rPr lang="en-US"/>
              <a:t>Migrate query</a:t>
            </a:r>
          </a:p>
          <a:p>
            <a:pPr marL="448945" indent="-448945"/>
            <a:r>
              <a:rPr lang="en-US"/>
              <a:t>Superset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ECB42E-09B9-43E6-8E94-3E5A11F62C9C}"/>
              </a:ext>
            </a:extLst>
          </p:cNvPr>
          <p:cNvSpPr/>
          <p:nvPr/>
        </p:nvSpPr>
        <p:spPr>
          <a:xfrm>
            <a:off x="9579182" y="4557478"/>
            <a:ext cx="1526498" cy="633335"/>
          </a:xfrm>
          <a:prstGeom prst="roundRect">
            <a:avLst/>
          </a:prstGeom>
          <a:solidFill>
            <a:srgbClr val="F4792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Clickhouse Cluster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0837537-7DB4-4DD2-85A6-0E57755B3C80}"/>
              </a:ext>
            </a:extLst>
          </p:cNvPr>
          <p:cNvSpPr/>
          <p:nvPr/>
        </p:nvSpPr>
        <p:spPr>
          <a:xfrm>
            <a:off x="9579964" y="1653915"/>
            <a:ext cx="1526498" cy="633335"/>
          </a:xfrm>
          <a:prstGeom prst="roundRect">
            <a:avLst/>
          </a:prstGeom>
          <a:solidFill>
            <a:srgbClr val="F4792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Log-Collector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0049C6B-DD59-4954-A958-908B50787CD0}"/>
              </a:ext>
            </a:extLst>
          </p:cNvPr>
          <p:cNvSpPr/>
          <p:nvPr/>
        </p:nvSpPr>
        <p:spPr>
          <a:xfrm>
            <a:off x="9579183" y="3058462"/>
            <a:ext cx="1526498" cy="633335"/>
          </a:xfrm>
          <a:prstGeom prst="roundRect">
            <a:avLst/>
          </a:prstGeom>
          <a:solidFill>
            <a:srgbClr val="F4792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Kafka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C637CB8-BC6C-4298-9759-F53B615BDACC}"/>
              </a:ext>
            </a:extLst>
          </p:cNvPr>
          <p:cNvSpPr/>
          <p:nvPr/>
        </p:nvSpPr>
        <p:spPr>
          <a:xfrm>
            <a:off x="10238306" y="2152811"/>
            <a:ext cx="259780" cy="978408"/>
          </a:xfrm>
          <a:prstGeom prst="downArrow">
            <a:avLst/>
          </a:prstGeom>
          <a:solidFill>
            <a:srgbClr val="F4792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A2C6F5E-E769-4B51-89E6-38AC95750E52}"/>
              </a:ext>
            </a:extLst>
          </p:cNvPr>
          <p:cNvSpPr/>
          <p:nvPr/>
        </p:nvSpPr>
        <p:spPr>
          <a:xfrm>
            <a:off x="10238304" y="3651828"/>
            <a:ext cx="259780" cy="978408"/>
          </a:xfrm>
          <a:prstGeom prst="downArrow">
            <a:avLst/>
          </a:prstGeom>
          <a:solidFill>
            <a:srgbClr val="F4792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20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C0184-C739-474D-8451-90DBEFCF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STORETAIL: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8F07A-B0AC-4B51-B093-F9D4D4DA3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48945" indent="-448945"/>
            <a:r>
              <a:rPr lang="en-US" dirty="0"/>
              <a:t>Documentation</a:t>
            </a:r>
          </a:p>
          <a:p>
            <a:pPr lvl="1">
              <a:buFont typeface="MrEavesXLModOT" panose="05000000000000000000" pitchFamily="2" charset="2"/>
              <a:buChar char="–"/>
            </a:pPr>
            <a:r>
              <a:rPr lang="en-US" dirty="0"/>
              <a:t>It's improving but still hit some caveats</a:t>
            </a:r>
          </a:p>
          <a:p>
            <a:pPr lvl="1">
              <a:buFont typeface="MrEavesXLModOT" panose="05000000000000000000" pitchFamily="2" charset="2"/>
              <a:buChar char="–"/>
            </a:pPr>
            <a:r>
              <a:rPr lang="en-US" dirty="0"/>
              <a:t>Cluster architecture understanding.</a:t>
            </a:r>
          </a:p>
          <a:p>
            <a:pPr marL="448945" indent="-448945"/>
            <a:r>
              <a:rPr lang="en-US" dirty="0"/>
              <a:t>Small</a:t>
            </a:r>
            <a:r>
              <a:rPr lang="en-US" sz="3600" dirty="0"/>
              <a:t> </a:t>
            </a:r>
            <a:r>
              <a:rPr lang="en-US" dirty="0"/>
              <a:t>community</a:t>
            </a:r>
          </a:p>
          <a:p>
            <a:pPr marL="448945" indent="-448945"/>
            <a:r>
              <a:rPr lang="en-US" dirty="0"/>
              <a:t>Missing Features &amp; issue</a:t>
            </a:r>
          </a:p>
          <a:p>
            <a:pPr lvl="1"/>
            <a:r>
              <a:rPr lang="en-US" sz="3000" dirty="0"/>
              <a:t>Handle failures while importing historic from ELS</a:t>
            </a:r>
          </a:p>
          <a:p>
            <a:pPr lvl="2"/>
            <a:r>
              <a:rPr lang="en-US" sz="2600" dirty="0"/>
              <a:t>Deletion wasn't there... so dropping full partition :(</a:t>
            </a:r>
          </a:p>
          <a:p>
            <a:pPr lvl="1"/>
            <a:r>
              <a:rPr lang="en-US" dirty="0"/>
              <a:t>Encounter few funny issue =&gt; </a:t>
            </a:r>
            <a:r>
              <a:rPr lang="en-US" dirty="0">
                <a:hlinkClick r:id="rId2"/>
              </a:rPr>
              <a:t>#2156</a:t>
            </a:r>
            <a:endParaRPr lang="en-US" dirty="0"/>
          </a:p>
          <a:p>
            <a:pPr lvl="1"/>
            <a:endParaRPr lang="en-US"/>
          </a:p>
          <a:p>
            <a:pPr lvl="1"/>
            <a:endParaRPr lang="en-US"/>
          </a:p>
          <a:p>
            <a:pPr marL="448945" indent="-448945"/>
            <a:endParaRPr lang="en-US"/>
          </a:p>
          <a:p>
            <a:pPr lvl="1"/>
            <a:endParaRPr lang="en-US"/>
          </a:p>
          <a:p>
            <a:pPr marL="448945" indent="-44894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322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transparent Dave 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Circuit</vt:lpstr>
      <vt:lpstr>Storetail DataWarehouse Project Clickhouse Meetup</vt:lpstr>
      <vt:lpstr>STORETAIL: RETAIL MEDIA AT SCALE</vt:lpstr>
      <vt:lpstr>STORETAIL: e-commerce ads GALLERY</vt:lpstr>
      <vt:lpstr>Storetail: suite for retailers</vt:lpstr>
      <vt:lpstr>STORETAIL: In Numbers</vt:lpstr>
      <vt:lpstr>STORETAIL: Why a new Data-Warehouse?</vt:lpstr>
      <vt:lpstr>STORETAIL: Poc – Jan 2018</vt:lpstr>
      <vt:lpstr>STORETAIL: Architecture</vt:lpstr>
      <vt:lpstr>STORETAIL: Challenges</vt:lpstr>
      <vt:lpstr>STORETAIL: Wins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 YOUR OWN  ONLINE RETAIL MEDIA OFFER</dc:title>
  <dc:creator>Elie Aboucaya</dc:creator>
  <cp:revision>24</cp:revision>
  <dcterms:created xsi:type="dcterms:W3CDTF">2018-08-03T12:32:31Z</dcterms:created>
  <dcterms:modified xsi:type="dcterms:W3CDTF">2018-10-02T07:28:23Z</dcterms:modified>
</cp:coreProperties>
</file>